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4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0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8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3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12/11/2021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9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2C0A07B3-8A51-426B-9858-09B8C889F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33" r="-1" b="4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76A80126-9AD6-4B06-A2B4-E80D49DCB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1CE592-76CC-4C5D-B63C-C492B204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0FD994-79C9-4249-8397-92B364FFB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E996B0-03B6-46BD-9AC7-CE895EBB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E495D8-E01F-4637-87AA-317C325B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A6E288-B6A5-43F5-948E-F0074B6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0E73585-6FEF-450D-ACF4-43753B261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001581-36A8-4337-9483-F4EF7D8A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3005D3-3504-414B-8CCE-FB24909F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2D3363-EEDD-4E2A-99C2-02CC29F56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3320B91-B7AF-4A1C-9AA7-A8887746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D9CB6C-49EF-4AB1-AA5D-DAF414CA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D14721-69D1-49E6-97E1-7C1B7E896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32776C-ED61-40AC-AAE2-946D61FB0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E9D8A5-BB4F-469A-A640-C4A2EB64F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F8B594-AC47-4890-AA31-D4C753E4E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4896A88-C10D-4F92-A493-9B42C450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F5861-DFA7-40AE-A060-0B06C6A1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6C36D3-E647-4682-BD08-FFD920926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68E2D8-F0C6-49FA-BEA1-F2B4B7F0E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55C4A6-2BD1-4862-B843-1C21691DB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2A7A9CF-F794-4E88-84C1-9C3D3BD62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6165D29-B803-4DC8-89DE-8DF7B5346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F8557F-8C51-4431-A149-896D24BDC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2EEE-CFE2-4F57-9101-07A45870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A01A6F6-FD17-4A17-8CF0-C006226DC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rgbClr val="FFFFFF"/>
                </a:solidFill>
              </a:rPr>
              <a:t>Fruit Recognition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0E90B0-D2AB-499E-A45C-A3E1CD1E4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6286516"/>
            <a:ext cx="9781327" cy="453421"/>
          </a:xfrm>
        </p:spPr>
        <p:txBody>
          <a:bodyPr anchor="t">
            <a:normAutofit/>
          </a:bodyPr>
          <a:lstStyle/>
          <a:p>
            <a:r>
              <a:rPr lang="fr-FR" sz="2200" dirty="0">
                <a:solidFill>
                  <a:srgbClr val="FFFFFF"/>
                </a:solidFill>
              </a:rPr>
              <a:t>MARQUES Florent WILHEM Thomas</a:t>
            </a:r>
          </a:p>
        </p:txBody>
      </p: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55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FB3F2-26D6-4572-9110-F623C5D8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A46F6-4901-4B42-BE10-3CE6A3D8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Identifier le type de problème</a:t>
            </a:r>
          </a:p>
          <a:p>
            <a:pPr lvl="1"/>
            <a:r>
              <a:rPr lang="fr-FR" dirty="0"/>
              <a:t>Entrées/Sorties</a:t>
            </a:r>
          </a:p>
          <a:p>
            <a:pPr lvl="1"/>
            <a:r>
              <a:rPr lang="fr-FR" dirty="0"/>
              <a:t>Classification ou régression ?</a:t>
            </a:r>
          </a:p>
          <a:p>
            <a:r>
              <a:rPr lang="fr-FR" dirty="0"/>
              <a:t>Comprendre les données</a:t>
            </a:r>
          </a:p>
          <a:p>
            <a:pPr lvl="1"/>
            <a:r>
              <a:rPr lang="fr-FR" dirty="0"/>
              <a:t>Quantité de données</a:t>
            </a:r>
          </a:p>
          <a:p>
            <a:pPr lvl="1"/>
            <a:r>
              <a:rPr lang="fr-FR" dirty="0"/>
              <a:t>Qualité de données</a:t>
            </a:r>
          </a:p>
          <a:p>
            <a:r>
              <a:rPr lang="fr-FR" dirty="0"/>
              <a:t>Comment évaluer le modèle ?</a:t>
            </a:r>
          </a:p>
          <a:p>
            <a:r>
              <a:rPr lang="fr-FR" dirty="0"/>
              <a:t>Quel modèle choisir ?</a:t>
            </a:r>
          </a:p>
          <a:p>
            <a:pPr lvl="1"/>
            <a:r>
              <a:rPr lang="fr-FR" dirty="0"/>
              <a:t>Choisir les modèles</a:t>
            </a:r>
          </a:p>
          <a:p>
            <a:pPr lvl="1"/>
            <a:r>
              <a:rPr lang="fr-FR" dirty="0"/>
              <a:t>Trouver les bons paramètres</a:t>
            </a:r>
          </a:p>
          <a:p>
            <a:r>
              <a:rPr lang="fr-FR" dirty="0"/>
              <a:t>Interprétation et Visualisation des résultats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28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FC043-2477-46EC-AA87-6318D13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D37661-B3D2-471C-AE52-9683E6A88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Entrées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BA2399A-44FD-4538-8B8A-E316B180B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Sorties</a:t>
            </a:r>
          </a:p>
        </p:txBody>
      </p:sp>
      <p:pic>
        <p:nvPicPr>
          <p:cNvPr id="12" name="Image 11" descr="Une image contenant fruit, melon, melon d’Espagne&#10;&#10;Description générée automatiquement">
            <a:extLst>
              <a:ext uri="{FF2B5EF4-FFF2-40B4-BE49-F238E27FC236}">
                <a16:creationId xmlns:a16="http://schemas.microsoft.com/office/drawing/2014/main" id="{4FE8C190-D1A7-4A78-9D38-85D0DED97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2674188"/>
            <a:ext cx="952500" cy="952500"/>
          </a:xfrm>
          <a:prstGeom prst="rect">
            <a:avLst/>
          </a:prstGeom>
        </p:spPr>
      </p:pic>
      <p:pic>
        <p:nvPicPr>
          <p:cNvPr id="14" name="Image 13" descr="Une image contenant fruit, abricot&#10;&#10;Description générée automatiquement">
            <a:extLst>
              <a:ext uri="{FF2B5EF4-FFF2-40B4-BE49-F238E27FC236}">
                <a16:creationId xmlns:a16="http://schemas.microsoft.com/office/drawing/2014/main" id="{C3699B12-0405-4BCA-80C1-B2B273D7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4305481"/>
            <a:ext cx="952500" cy="952500"/>
          </a:xfrm>
          <a:prstGeom prst="rect">
            <a:avLst/>
          </a:prstGeom>
        </p:spPr>
      </p:pic>
      <p:pic>
        <p:nvPicPr>
          <p:cNvPr id="16" name="Image 15" descr="Une image contenant maïs, alimentation&#10;&#10;Description générée automatiquement">
            <a:extLst>
              <a:ext uri="{FF2B5EF4-FFF2-40B4-BE49-F238E27FC236}">
                <a16:creationId xmlns:a16="http://schemas.microsoft.com/office/drawing/2014/main" id="{1AEA8503-2AED-4BD1-926C-D9E762459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4305481"/>
            <a:ext cx="952500" cy="952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59BB0AC-7B08-40BB-8F24-C87FB5115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2674188"/>
            <a:ext cx="952500" cy="952500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724FA07-9DF9-47F1-A595-E5036F185AB3}"/>
              </a:ext>
            </a:extLst>
          </p:cNvPr>
          <p:cNvSpPr/>
          <p:nvPr/>
        </p:nvSpPr>
        <p:spPr>
          <a:xfrm>
            <a:off x="4100483" y="3549054"/>
            <a:ext cx="2071717" cy="95250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E27A0F-C22F-48DC-9E95-986F67698202}"/>
              </a:ext>
            </a:extLst>
          </p:cNvPr>
          <p:cNvSpPr txBox="1"/>
          <p:nvPr/>
        </p:nvSpPr>
        <p:spPr>
          <a:xfrm>
            <a:off x="6573335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17 (Pastèque)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DCE7967-F112-4F42-91B9-0C8381CAB9E9}"/>
              </a:ext>
            </a:extLst>
          </p:cNvPr>
          <p:cNvSpPr txBox="1"/>
          <p:nvPr/>
        </p:nvSpPr>
        <p:spPr>
          <a:xfrm>
            <a:off x="6573335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 (Abricot)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2FB9CD-D31D-4E36-A024-15C47B834240}"/>
              </a:ext>
            </a:extLst>
          </p:cNvPr>
          <p:cNvSpPr txBox="1"/>
          <p:nvPr/>
        </p:nvSpPr>
        <p:spPr>
          <a:xfrm>
            <a:off x="8693171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26 (Mais)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78636FF-FFAD-4A77-A213-DF538FCC4D37}"/>
              </a:ext>
            </a:extLst>
          </p:cNvPr>
          <p:cNvSpPr txBox="1"/>
          <p:nvPr/>
        </p:nvSpPr>
        <p:spPr>
          <a:xfrm>
            <a:off x="8693171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 (Fraise)</a:t>
            </a:r>
          </a:p>
        </p:txBody>
      </p:sp>
    </p:spTree>
    <p:extLst>
      <p:ext uri="{BB962C8B-B14F-4D97-AF65-F5344CB8AC3E}">
        <p14:creationId xmlns:p14="http://schemas.microsoft.com/office/powerpoint/2010/main" val="228872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5C787-98B6-4F95-992A-DA805E5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A4170E-2AE1-4897-9B2C-7B7610176DD8}"/>
              </a:ext>
            </a:extLst>
          </p:cNvPr>
          <p:cNvSpPr txBox="1"/>
          <p:nvPr/>
        </p:nvSpPr>
        <p:spPr>
          <a:xfrm>
            <a:off x="0" y="6488668"/>
            <a:ext cx="933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https://www.dilepix.com/blog/difference-intelligence-artificielle-deep-learning-agriculture</a:t>
            </a:r>
          </a:p>
        </p:txBody>
      </p:sp>
      <p:pic>
        <p:nvPicPr>
          <p:cNvPr id="1026" name="Picture 2" descr="IA-classification-Dilepix">
            <a:extLst>
              <a:ext uri="{FF2B5EF4-FFF2-40B4-BE49-F238E27FC236}">
                <a16:creationId xmlns:a16="http://schemas.microsoft.com/office/drawing/2014/main" id="{88BA0CC8-20F5-4A84-8E6D-DB5605BE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12" y="2446583"/>
            <a:ext cx="7258973" cy="312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E6DA00-8629-4543-9561-0C71FF527C29}"/>
              </a:ext>
            </a:extLst>
          </p:cNvPr>
          <p:cNvSpPr txBox="1"/>
          <p:nvPr/>
        </p:nvSpPr>
        <p:spPr>
          <a:xfrm>
            <a:off x="4921512" y="1834858"/>
            <a:ext cx="2348971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246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4" name="Image 3" descr="Une image contenant champignon&#10;&#10;Description générée automatiquement">
            <a:extLst>
              <a:ext uri="{FF2B5EF4-FFF2-40B4-BE49-F238E27FC236}">
                <a16:creationId xmlns:a16="http://schemas.microsoft.com/office/drawing/2014/main" id="{5A2E73AF-FD52-4730-A084-AFD8BDB5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48" y="2594756"/>
            <a:ext cx="1722768" cy="172276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AD1D868-D30B-4B55-ABAE-5DEF87AC8755}"/>
              </a:ext>
            </a:extLst>
          </p:cNvPr>
          <p:cNvCxnSpPr>
            <a:cxnSpLocks/>
          </p:cNvCxnSpPr>
          <p:nvPr/>
        </p:nvCxnSpPr>
        <p:spPr>
          <a:xfrm>
            <a:off x="2796248" y="2493038"/>
            <a:ext cx="1722768" cy="17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5986A71-F6DB-4636-86C0-2DF791475C99}"/>
              </a:ext>
            </a:extLst>
          </p:cNvPr>
          <p:cNvCxnSpPr>
            <a:cxnSpLocks/>
          </p:cNvCxnSpPr>
          <p:nvPr/>
        </p:nvCxnSpPr>
        <p:spPr>
          <a:xfrm>
            <a:off x="2645846" y="2607696"/>
            <a:ext cx="0" cy="1709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9FF62A2-2FD8-40DB-9590-C0DD68B7424F}"/>
              </a:ext>
            </a:extLst>
          </p:cNvPr>
          <p:cNvSpPr txBox="1"/>
          <p:nvPr/>
        </p:nvSpPr>
        <p:spPr>
          <a:xfrm>
            <a:off x="3032216" y="2140958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9AB0DA-153B-4FCD-83D1-9D627261B380}"/>
              </a:ext>
            </a:extLst>
          </p:cNvPr>
          <p:cNvSpPr txBox="1"/>
          <p:nvPr/>
        </p:nvSpPr>
        <p:spPr>
          <a:xfrm>
            <a:off x="1532005" y="3271474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2F576D-1C14-4AB1-8BBD-24B6095D9D9E}"/>
              </a:ext>
            </a:extLst>
          </p:cNvPr>
          <p:cNvSpPr txBox="1"/>
          <p:nvPr/>
        </p:nvSpPr>
        <p:spPr>
          <a:xfrm>
            <a:off x="4669417" y="3040637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17B847-184A-43FF-8A8B-0BEACB939DAC}"/>
              </a:ext>
            </a:extLst>
          </p:cNvPr>
          <p:cNvSpPr txBox="1"/>
          <p:nvPr/>
        </p:nvSpPr>
        <p:spPr>
          <a:xfrm>
            <a:off x="5368366" y="3139444"/>
            <a:ext cx="168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(RGB)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386B54-6117-43C9-9CFB-70E36E72CAA7}"/>
              </a:ext>
            </a:extLst>
          </p:cNvPr>
          <p:cNvSpPr txBox="1"/>
          <p:nvPr/>
        </p:nvSpPr>
        <p:spPr>
          <a:xfrm>
            <a:off x="7208525" y="3170221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 30000 colonnes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2C5B1A-304E-40B1-9F60-32B328054384}"/>
              </a:ext>
            </a:extLst>
          </p:cNvPr>
          <p:cNvSpPr txBox="1"/>
          <p:nvPr/>
        </p:nvSpPr>
        <p:spPr>
          <a:xfrm>
            <a:off x="2276814" y="4849809"/>
            <a:ext cx="618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30000 colonnes </a:t>
            </a:r>
            <a:r>
              <a:rPr lang="fr-FR" sz="4800" dirty="0"/>
              <a:t>X </a:t>
            </a:r>
            <a:r>
              <a:rPr lang="fr-FR" sz="3200" dirty="0"/>
              <a:t>16854 images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</p:spTree>
    <p:extLst>
      <p:ext uri="{BB962C8B-B14F-4D97-AF65-F5344CB8AC3E}">
        <p14:creationId xmlns:p14="http://schemas.microsoft.com/office/powerpoint/2010/main" val="254080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A777A7-CFED-44BD-916C-B66224E7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94" y="2940575"/>
            <a:ext cx="9966612" cy="19678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D464F6D-90D8-4E6F-8648-11ADA5DD8291}"/>
              </a:ext>
            </a:extLst>
          </p:cNvPr>
          <p:cNvSpPr txBox="1"/>
          <p:nvPr/>
        </p:nvSpPr>
        <p:spPr>
          <a:xfrm>
            <a:off x="3821883" y="2434320"/>
            <a:ext cx="454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d’un échantillon du tableau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</p:spTree>
    <p:extLst>
      <p:ext uri="{BB962C8B-B14F-4D97-AF65-F5344CB8AC3E}">
        <p14:creationId xmlns:p14="http://schemas.microsoft.com/office/powerpoint/2010/main" val="113985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Qualité de données</a:t>
            </a:r>
          </a:p>
        </p:txBody>
      </p:sp>
      <p:pic>
        <p:nvPicPr>
          <p:cNvPr id="4" name="Image 3" descr="Une image contenant fruit&#10;&#10;Description générée automatiquement">
            <a:extLst>
              <a:ext uri="{FF2B5EF4-FFF2-40B4-BE49-F238E27FC236}">
                <a16:creationId xmlns:a16="http://schemas.microsoft.com/office/drawing/2014/main" id="{6AB5AB6B-5411-49FC-9952-7013CA1C9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9" y="2175296"/>
            <a:ext cx="1600558" cy="1600558"/>
          </a:xfrm>
          <a:prstGeom prst="rect">
            <a:avLst/>
          </a:prstGeom>
        </p:spPr>
      </p:pic>
      <p:pic>
        <p:nvPicPr>
          <p:cNvPr id="6" name="Image 5" descr="Une image contenant fruit&#10;&#10;Description générée automatiquement">
            <a:extLst>
              <a:ext uri="{FF2B5EF4-FFF2-40B4-BE49-F238E27FC236}">
                <a16:creationId xmlns:a16="http://schemas.microsoft.com/office/drawing/2014/main" id="{6659A81A-8256-4491-A886-E1EDB12D9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4389858"/>
            <a:ext cx="1600558" cy="1600558"/>
          </a:xfrm>
          <a:prstGeom prst="rect">
            <a:avLst/>
          </a:prstGeom>
        </p:spPr>
      </p:pic>
      <p:pic>
        <p:nvPicPr>
          <p:cNvPr id="8" name="Image 7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EEA332F2-214E-4F21-B791-06014966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2175296"/>
            <a:ext cx="1600558" cy="1600558"/>
          </a:xfrm>
          <a:prstGeom prst="rect">
            <a:avLst/>
          </a:prstGeom>
        </p:spPr>
      </p:pic>
      <p:pic>
        <p:nvPicPr>
          <p:cNvPr id="10" name="Image 9" descr="Une image contenant fruit&#10;&#10;Description générée automatiquement">
            <a:extLst>
              <a:ext uri="{FF2B5EF4-FFF2-40B4-BE49-F238E27FC236}">
                <a16:creationId xmlns:a16="http://schemas.microsoft.com/office/drawing/2014/main" id="{E28359BC-481A-40CD-BC12-2CAF45601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8" y="4389857"/>
            <a:ext cx="1600557" cy="16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11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D8961"/>
      </a:accent1>
      <a:accent2>
        <a:srgbClr val="EB4E63"/>
      </a:accent2>
      <a:accent3>
        <a:srgbClr val="EE6EB5"/>
      </a:accent3>
      <a:accent4>
        <a:srgbClr val="EB4EE6"/>
      </a:accent4>
      <a:accent5>
        <a:srgbClr val="BD6EEE"/>
      </a:accent5>
      <a:accent6>
        <a:srgbClr val="6D4EEB"/>
      </a:accent6>
      <a:hlink>
        <a:srgbClr val="5E8A9B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130</Words>
  <Application>Microsoft Office PowerPoint</Application>
  <PresentationFormat>Grand écran</PresentationFormat>
  <Paragraphs>37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AvenirNext LT Pro Medium</vt:lpstr>
      <vt:lpstr>Rockwell</vt:lpstr>
      <vt:lpstr>Segoe UI</vt:lpstr>
      <vt:lpstr>ExploreVTI</vt:lpstr>
      <vt:lpstr>Fruit Recognition</vt:lpstr>
      <vt:lpstr>Déroulement:</vt:lpstr>
      <vt:lpstr>Identifier le type du problème</vt:lpstr>
      <vt:lpstr>Identifier le type du problème</vt:lpstr>
      <vt:lpstr>Comprendre les données</vt:lpstr>
      <vt:lpstr>Comprendre les données</vt:lpstr>
      <vt:lpstr>Comprendre les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MARQUES</dc:creator>
  <cp:lastModifiedBy>Florent MARQUES</cp:lastModifiedBy>
  <cp:revision>4</cp:revision>
  <dcterms:created xsi:type="dcterms:W3CDTF">2021-12-10T15:52:54Z</dcterms:created>
  <dcterms:modified xsi:type="dcterms:W3CDTF">2021-12-11T19:25:49Z</dcterms:modified>
</cp:coreProperties>
</file>